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74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79642" autoAdjust="0"/>
  </p:normalViewPr>
  <p:slideViewPr>
    <p:cSldViewPr snapToGrid="0">
      <p:cViewPr varScale="1">
        <p:scale>
          <a:sx n="44" d="100"/>
          <a:sy n="44" d="100"/>
        </p:scale>
        <p:origin x="58" y="9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3D6D7-E27D-43D2-A86B-5A41F761D855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86878-4076-45F6-B5C3-D74BFDFC7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7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יש כאן קישורים למשימה, ישר</a:t>
            </a:r>
            <a:r>
              <a:rPr lang="he-IL" baseline="0" dirty="0"/>
              <a:t> מהמצגת.</a:t>
            </a:r>
          </a:p>
          <a:p>
            <a:r>
              <a:rPr lang="he-IL" baseline="0" dirty="0"/>
              <a:t>בנוסף,</a:t>
            </a:r>
          </a:p>
          <a:p>
            <a:r>
              <a:rPr lang="he-IL" baseline="0" dirty="0"/>
              <a:t>להלן הקישור למשימה:</a:t>
            </a:r>
          </a:p>
          <a:p>
            <a:r>
              <a:rPr lang="en-US" baseline="0" dirty="0"/>
              <a:t>https://maor.haifa.ac.il/%d7%9e%d7%99%d7%95%d7%9f-%d7%9e%d7%a2%d7%a8%d7%9b%d7%95%d7%aa-%d7%9e%d7%a9%d7%95%d7%95%d7%90%d7%95%d7%aa-%d7%9b%d7%9c-%d7%a8%d7%9e%d7%94/</a:t>
            </a:r>
            <a:endParaRPr lang="he-IL" baseline="0"/>
          </a:p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878-4076-45F6-B5C3-D74BFDFC71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24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מומלץ לבחור את השאלות הרלוונטיות ביותר לדיון</a:t>
            </a:r>
            <a:r>
              <a:rPr lang="he-IL" baseline="0" dirty="0"/>
              <a:t> על המשימה</a:t>
            </a:r>
            <a:r>
              <a:rPr lang="he-IL" dirty="0"/>
              <a:t>. ייתכן שחלק מהנושאים יעלו</a:t>
            </a:r>
            <a:r>
              <a:rPr lang="he-IL" baseline="0" dirty="0"/>
              <a:t> תוך כדי העבודה על פתרון המשימה, ואין צורך לחזור לשאלות אלו שוב.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878-4076-45F6-B5C3-D74BFDFC71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50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יש קישור מתוך</a:t>
            </a:r>
            <a:r>
              <a:rPr lang="he-IL" baseline="0" dirty="0"/>
              <a:t> המצגת להנחיות למורים.</a:t>
            </a:r>
          </a:p>
          <a:p>
            <a:r>
              <a:rPr lang="he-IL" baseline="0" dirty="0"/>
              <a:t>בנוסף,</a:t>
            </a:r>
          </a:p>
          <a:p>
            <a:r>
              <a:rPr lang="he-IL" baseline="0" dirty="0"/>
              <a:t>להלן הקישור:</a:t>
            </a:r>
          </a:p>
          <a:p>
            <a:r>
              <a:rPr lang="en-US" baseline="0" dirty="0"/>
              <a:t>https://maor.haifa.ac.il/wp-content/uploads/2025/01/%D7%9E%D7%99%D7%95%D7%9F-%D7%9E%D7%A2%D7%A8%D7%9B%D7%95%D7%AA-%D7%9E%D7%A9%D7%95%D7%95%D7%90%D7%95%D7%AA-%D7%9C%D7%9E%D7%95%D7%A8%D7%94-%D7%9E%D7%90%D7%95%D7%A8.pdf</a:t>
            </a:r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878-4076-45F6-B5C3-D74BFDFC71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70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7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4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47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9DCE5C1E-6322-2BCA-5CD4-B09FEABBB877}"/>
              </a:ext>
            </a:extLst>
          </p:cNvPr>
          <p:cNvSpPr txBox="1">
            <a:spLocks/>
          </p:cNvSpPr>
          <p:nvPr userDrawn="1"/>
        </p:nvSpPr>
        <p:spPr>
          <a:xfrm>
            <a:off x="1536096" y="18696"/>
            <a:ext cx="9604833" cy="715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746125" indent="-746125" algn="ctr">
              <a:lnSpc>
                <a:spcPct val="90000"/>
              </a:lnSpc>
              <a:spcBef>
                <a:spcPct val="0"/>
              </a:spcBef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defRPr>
            </a:lvl1pPr>
          </a:lstStyle>
          <a:p>
            <a:pPr marL="0" indent="0" rtl="1"/>
            <a:r>
              <a:rPr lang="he-IL" sz="1800" dirty="0">
                <a:solidFill>
                  <a:schemeClr val="accent1">
                    <a:lumMod val="50000"/>
                  </a:schemeClr>
                </a:solidFill>
              </a:rPr>
              <a:t>אוכלוסיות בישראל ומתנדבים – האם טענות נכונות?</a:t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e-IL" sz="1800" dirty="0">
                <a:solidFill>
                  <a:srgbClr val="00B050"/>
                </a:solidFill>
              </a:rPr>
              <a:t>סטטיסטיקה ואחוזים</a:t>
            </a:r>
          </a:p>
        </p:txBody>
      </p:sp>
    </p:spTree>
    <p:extLst>
      <p:ext uri="{BB962C8B-B14F-4D97-AF65-F5344CB8AC3E}">
        <p14:creationId xmlns:p14="http://schemas.microsoft.com/office/powerpoint/2010/main" val="166058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1452A0F0-C39F-30B6-0743-60BA793AE32F}"/>
              </a:ext>
            </a:extLst>
          </p:cNvPr>
          <p:cNvSpPr txBox="1">
            <a:spLocks/>
          </p:cNvSpPr>
          <p:nvPr userDrawn="1"/>
        </p:nvSpPr>
        <p:spPr>
          <a:xfrm>
            <a:off x="1536096" y="18696"/>
            <a:ext cx="9604833" cy="715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746125" indent="-746125" algn="ctr">
              <a:lnSpc>
                <a:spcPct val="90000"/>
              </a:lnSpc>
              <a:spcBef>
                <a:spcPct val="0"/>
              </a:spcBef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defRPr>
            </a:lvl1pPr>
          </a:lstStyle>
          <a:p>
            <a:pPr marL="0" indent="0" rtl="1"/>
            <a:r>
              <a:rPr lang="he-IL" sz="1800" dirty="0">
                <a:solidFill>
                  <a:schemeClr val="accent1">
                    <a:lumMod val="50000"/>
                  </a:schemeClr>
                </a:solidFill>
              </a:rPr>
              <a:t>אוכלוסיות בישראל ומתנדבים – האם טענות נכונות?</a:t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e-IL" sz="1800" dirty="0">
                <a:solidFill>
                  <a:srgbClr val="00B050"/>
                </a:solidFill>
              </a:rPr>
              <a:t>סטטיסטיקה ואחוזים</a:t>
            </a:r>
          </a:p>
        </p:txBody>
      </p:sp>
    </p:spTree>
    <p:extLst>
      <p:ext uri="{BB962C8B-B14F-4D97-AF65-F5344CB8AC3E}">
        <p14:creationId xmlns:p14="http://schemas.microsoft.com/office/powerpoint/2010/main" val="416452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61DB85F8-FDDD-B76A-86B0-F8EEC907AFE1}"/>
              </a:ext>
            </a:extLst>
          </p:cNvPr>
          <p:cNvSpPr txBox="1">
            <a:spLocks/>
          </p:cNvSpPr>
          <p:nvPr userDrawn="1"/>
        </p:nvSpPr>
        <p:spPr>
          <a:xfrm>
            <a:off x="1536096" y="18696"/>
            <a:ext cx="9604833" cy="715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746125" indent="-746125" algn="ctr">
              <a:lnSpc>
                <a:spcPct val="90000"/>
              </a:lnSpc>
              <a:spcBef>
                <a:spcPct val="0"/>
              </a:spcBef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defRPr>
            </a:lvl1pPr>
          </a:lstStyle>
          <a:p>
            <a:pPr marL="0" indent="0" rtl="1"/>
            <a:r>
              <a:rPr lang="he-IL" sz="1800" dirty="0">
                <a:solidFill>
                  <a:schemeClr val="accent1">
                    <a:lumMod val="50000"/>
                  </a:schemeClr>
                </a:solidFill>
              </a:rPr>
              <a:t>אוכלוסיות בישראל ומתנדבים – האם טענות נכונות?</a:t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e-IL" sz="1800" dirty="0">
                <a:solidFill>
                  <a:srgbClr val="00B050"/>
                </a:solidFill>
              </a:rPr>
              <a:t>סטטיסטיקה ואחוזים</a:t>
            </a:r>
          </a:p>
        </p:txBody>
      </p:sp>
    </p:spTree>
    <p:extLst>
      <p:ext uri="{BB962C8B-B14F-4D97-AF65-F5344CB8AC3E}">
        <p14:creationId xmlns:p14="http://schemas.microsoft.com/office/powerpoint/2010/main" val="282452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BC84A03A-F480-5507-9D94-8898F22DC696}"/>
              </a:ext>
            </a:extLst>
          </p:cNvPr>
          <p:cNvSpPr txBox="1">
            <a:spLocks/>
          </p:cNvSpPr>
          <p:nvPr userDrawn="1"/>
        </p:nvSpPr>
        <p:spPr>
          <a:xfrm>
            <a:off x="1536096" y="18696"/>
            <a:ext cx="9604833" cy="715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746125" indent="-746125" algn="ctr">
              <a:lnSpc>
                <a:spcPct val="90000"/>
              </a:lnSpc>
              <a:spcBef>
                <a:spcPct val="0"/>
              </a:spcBef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defRPr>
            </a:lvl1pPr>
          </a:lstStyle>
          <a:p>
            <a:pPr marL="0" indent="0" rtl="1"/>
            <a:r>
              <a:rPr lang="he-IL" sz="1800" dirty="0">
                <a:solidFill>
                  <a:schemeClr val="accent1">
                    <a:lumMod val="50000"/>
                  </a:schemeClr>
                </a:solidFill>
              </a:rPr>
              <a:t>אוכלוסיות בישראל ומתנדבים – האם טענות נכונות?</a:t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e-IL" sz="1800" dirty="0">
                <a:solidFill>
                  <a:srgbClr val="00B050"/>
                </a:solidFill>
              </a:rPr>
              <a:t>סטטיסטיקה ואחוזים</a:t>
            </a:r>
          </a:p>
        </p:txBody>
      </p:sp>
    </p:spTree>
    <p:extLst>
      <p:ext uri="{BB962C8B-B14F-4D97-AF65-F5344CB8AC3E}">
        <p14:creationId xmlns:p14="http://schemas.microsoft.com/office/powerpoint/2010/main" val="324451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2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0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20675"/>
            <a:ext cx="10515600" cy="79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70000"/>
            <a:ext cx="10515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635423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נוצר בדצמבר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80933" y="635423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accent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he-IL" dirty="0"/>
              <a:t>קהילות מאור – מצגות למובילי קהילות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31200" y="635423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3281E-C60B-4B2D-A53E-D88413777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5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Gisha" panose="020B0502040204020203" pitchFamily="34" charset="-79"/>
          <a:ea typeface="+mj-ea"/>
          <a:cs typeface="Gisha" panose="020B0502040204020203" pitchFamily="34" charset="-79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Gisha" panose="020B0502040204020203" pitchFamily="34" charset="-79"/>
          <a:ea typeface="+mn-ea"/>
          <a:cs typeface="Gisha" panose="020B0502040204020203" pitchFamily="34" charset="-79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Gisha" panose="020B0502040204020203" pitchFamily="34" charset="-79"/>
          <a:ea typeface="+mn-ea"/>
          <a:cs typeface="Gisha" panose="020B0502040204020203" pitchFamily="34" charset="-79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Gisha" panose="020B0502040204020203" pitchFamily="34" charset="-79"/>
          <a:ea typeface="+mn-ea"/>
          <a:cs typeface="Gisha" panose="020B0502040204020203" pitchFamily="34" charset="-79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>
              <a:lumMod val="75000"/>
            </a:schemeClr>
          </a:solidFill>
          <a:latin typeface="Gisha" panose="020B0502040204020203" pitchFamily="34" charset="-79"/>
          <a:ea typeface="+mn-ea"/>
          <a:cs typeface="Gisha" panose="020B0502040204020203" pitchFamily="34" charset="-79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>
              <a:lumMod val="75000"/>
            </a:schemeClr>
          </a:solidFill>
          <a:latin typeface="Gisha" panose="020B0502040204020203" pitchFamily="34" charset="-79"/>
          <a:ea typeface="+mn-ea"/>
          <a:cs typeface="Gisha" panose="020B05020402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aor.haifa.ac.il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hyperlink" Target="https://maor.haifa.ac.il/%d7%9e%d7%99%d7%95%d7%9f-%d7%9e%d7%a2%d7%a8%d7%9b%d7%95%d7%aa-%d7%9e%d7%a9%d7%95%d7%95%d7%90%d7%95%d7%aa-%d7%9b%d7%9c-%d7%a8%d7%9e%d7%94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or.haifa.ac.il/wp-content/uploads/2025/01/%D7%9E%D7%99%D7%95%D7%9F-%D7%9E%D7%A2%D7%A8%D7%9B%D7%95%D7%AA-%D7%9E%D7%A9%D7%95%D7%95%D7%90%D7%95%D7%AA-%D7%9C%D7%9E%D7%95%D7%A8%D7%94-%D7%9E%D7%90%D7%95%D7%A8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8943D691-BBCF-421F-888B-C1A66DACF1AD}"/>
              </a:ext>
            </a:extLst>
          </p:cNvPr>
          <p:cNvSpPr txBox="1">
            <a:spLocks/>
          </p:cNvSpPr>
          <p:nvPr/>
        </p:nvSpPr>
        <p:spPr>
          <a:xfrm>
            <a:off x="795264" y="2053503"/>
            <a:ext cx="10686138" cy="2901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0" indent="-2743200" algn="r" rtl="1">
              <a:lnSpc>
                <a:spcPct val="110000"/>
              </a:lnSpc>
            </a:pPr>
            <a:r>
              <a:rPr lang="he-IL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rPr>
              <a:t>המשימה: 	</a:t>
            </a:r>
            <a:r>
              <a:rPr lang="he-I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rPr>
              <a:t>מיון מערכות משוואות</a:t>
            </a:r>
            <a:br>
              <a:rPr lang="en-US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rPr>
            </a:br>
            <a:endParaRPr lang="he-IL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anose="020B0502040204020203" pitchFamily="34" charset="-79"/>
              <a:ea typeface="Tahoma" panose="020B0604030504040204" pitchFamily="34" charset="0"/>
              <a:cs typeface="Gisha" panose="020B0502040204020203" pitchFamily="34" charset="-79"/>
            </a:endParaRPr>
          </a:p>
          <a:p>
            <a:pPr marL="2743200" indent="-2743200" algn="r" rtl="1">
              <a:lnSpc>
                <a:spcPct val="110000"/>
              </a:lnSpc>
            </a:pPr>
            <a:r>
              <a:rPr lang="he-IL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rPr>
              <a:t>תוכן מתמטי: </a:t>
            </a:r>
            <a:r>
              <a:rPr lang="he-I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rPr>
              <a:t>פתרון מערכת משוואות </a:t>
            </a:r>
          </a:p>
          <a:p>
            <a:pPr marL="2743200" indent="234950" algn="r" rtl="1">
              <a:lnSpc>
                <a:spcPct val="110000"/>
              </a:lnSpc>
            </a:pPr>
            <a:r>
              <a:rPr lang="he-I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rPr>
              <a:t>ממעלה ראשונה</a:t>
            </a:r>
          </a:p>
          <a:p>
            <a:pPr marL="746125" indent="-746125" algn="ctr" rtl="1">
              <a:lnSpc>
                <a:spcPct val="150000"/>
              </a:lnSpc>
            </a:pPr>
            <a:endParaRPr lang="he-IL" sz="4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anose="020B0502040204020203" pitchFamily="34" charset="-79"/>
              <a:ea typeface="Tahoma" panose="020B0604030504040204" pitchFamily="34" charset="0"/>
              <a:cs typeface="Gisha" panose="020B0502040204020203" pitchFamily="34" charset="-79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17600" y="6459415"/>
            <a:ext cx="1344246" cy="259943"/>
          </a:xfrm>
        </p:spPr>
        <p:txBody>
          <a:bodyPr/>
          <a:lstStyle/>
          <a:p>
            <a:pPr algn="r"/>
            <a:r>
              <a:rPr lang="en-US" dirty="0"/>
              <a:t>נוצר בדצמבר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/>
              <a:t>קהילות מאור. מצגות למובילי קהילות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1</a:t>
            </a:fld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023" y="6349673"/>
            <a:ext cx="973505" cy="365125"/>
          </a:xfrm>
          <a:prstGeom prst="rect">
            <a:avLst/>
          </a:prstGeom>
        </p:spPr>
      </p:pic>
      <p:pic>
        <p:nvPicPr>
          <p:cNvPr id="1028" name="Picture 4" descr="Vector Illustration Of Mathematical Symbol Mascot Royalty Free SVG,  Cliparts, Vectors, and Stock Illustration. Image 70448232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223" y="4508013"/>
            <a:ext cx="1846219" cy="1846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36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כותרת 1">
            <a:extLst>
              <a:ext uri="{FF2B5EF4-FFF2-40B4-BE49-F238E27FC236}">
                <a16:creationId xmlns:a16="http://schemas.microsoft.com/office/drawing/2014/main" id="{8943D691-BBCF-421F-888B-C1A66DACF1AD}"/>
              </a:ext>
            </a:extLst>
          </p:cNvPr>
          <p:cNvSpPr txBox="1">
            <a:spLocks/>
          </p:cNvSpPr>
          <p:nvPr/>
        </p:nvSpPr>
        <p:spPr>
          <a:xfrm>
            <a:off x="1536096" y="18696"/>
            <a:ext cx="9604833" cy="715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746125" indent="-746125" algn="ctr">
              <a:lnSpc>
                <a:spcPct val="90000"/>
              </a:lnSpc>
              <a:spcBef>
                <a:spcPct val="0"/>
              </a:spcBef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defRPr>
            </a:lvl1pPr>
          </a:lstStyle>
          <a:p>
            <a:pPr marL="0" indent="0" rtl="1"/>
            <a:r>
              <a:rPr lang="he-IL" sz="1800" dirty="0">
                <a:solidFill>
                  <a:schemeClr val="accent1">
                    <a:lumMod val="50000"/>
                  </a:schemeClr>
                </a:solidFill>
              </a:rPr>
              <a:t>מיון מערכות משוואות</a:t>
            </a:r>
          </a:p>
          <a:p>
            <a:pPr marL="0" indent="0" rtl="1"/>
            <a:r>
              <a:rPr lang="he-IL" sz="1800" dirty="0">
                <a:solidFill>
                  <a:srgbClr val="00B050"/>
                </a:solidFill>
              </a:rPr>
              <a:t>פתרון מערכת משוואות ממעלה ראשונה</a:t>
            </a:r>
          </a:p>
        </p:txBody>
      </p:sp>
      <p:pic>
        <p:nvPicPr>
          <p:cNvPr id="1026" name="Picture 2" descr="שעון חול איור הווקטורים קליפ ארט -vc043817-CoolCLIPS.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2953">
            <a:off x="1650533" y="237301"/>
            <a:ext cx="551363" cy="86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157199" y="450152"/>
            <a:ext cx="2842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800" b="1" dirty="0">
                <a:solidFill>
                  <a:schemeClr val="accent5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מהלך הפעילות 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17600" y="6318739"/>
            <a:ext cx="1344246" cy="400620"/>
          </a:xfrm>
        </p:spPr>
        <p:txBody>
          <a:bodyPr/>
          <a:lstStyle/>
          <a:p>
            <a:pPr algn="r"/>
            <a:r>
              <a:rPr lang="en-US" dirty="0"/>
              <a:t>נוצר בדצמבר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50912" y="6416675"/>
            <a:ext cx="4775200" cy="365125"/>
          </a:xfrm>
        </p:spPr>
        <p:txBody>
          <a:bodyPr/>
          <a:lstStyle/>
          <a:p>
            <a:r>
              <a:rPr lang="he-IL" sz="2000" dirty="0"/>
              <a:t>קהילות מאור. מצגות למובילי קהילות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06626" y="6416675"/>
            <a:ext cx="2743200" cy="365125"/>
          </a:xfrm>
        </p:spPr>
        <p:txBody>
          <a:bodyPr/>
          <a:lstStyle/>
          <a:p>
            <a:fld id="{0303281E-C60B-4B2D-A53E-D88413777B3D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131909"/>
              </p:ext>
            </p:extLst>
          </p:nvPr>
        </p:nvGraphicFramePr>
        <p:xfrm>
          <a:off x="1223318" y="1064545"/>
          <a:ext cx="9917611" cy="52048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856272">
                  <a:extLst>
                    <a:ext uri="{9D8B030D-6E8A-4147-A177-3AD203B41FA5}">
                      <a16:colId xmlns:a16="http://schemas.microsoft.com/office/drawing/2014/main" val="3777387537"/>
                    </a:ext>
                  </a:extLst>
                </a:gridCol>
                <a:gridCol w="2283660">
                  <a:extLst>
                    <a:ext uri="{9D8B030D-6E8A-4147-A177-3AD203B41FA5}">
                      <a16:colId xmlns:a16="http://schemas.microsoft.com/office/drawing/2014/main" val="2257335453"/>
                    </a:ext>
                  </a:extLst>
                </a:gridCol>
                <a:gridCol w="1948103">
                  <a:extLst>
                    <a:ext uri="{9D8B030D-6E8A-4147-A177-3AD203B41FA5}">
                      <a16:colId xmlns:a16="http://schemas.microsoft.com/office/drawing/2014/main" val="1805056998"/>
                    </a:ext>
                  </a:extLst>
                </a:gridCol>
                <a:gridCol w="829576">
                  <a:extLst>
                    <a:ext uri="{9D8B030D-6E8A-4147-A177-3AD203B41FA5}">
                      <a16:colId xmlns:a16="http://schemas.microsoft.com/office/drawing/2014/main" val="1071956852"/>
                    </a:ext>
                  </a:extLst>
                </a:gridCol>
              </a:tblGrid>
              <a:tr h="353129"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הערות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זמן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נושא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שלב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293496"/>
                  </a:ext>
                </a:extLst>
              </a:tr>
              <a:tr h="2207056"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מומלץ</a:t>
                      </a: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לעבוד בזוגות או בקבוצות קטנות תוך שימוש באתר התכנית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מורים בכל קבוצה יעבדו על כמה שיותר דרכים שונות לפתרון (מיונים של פונקציות קוויות)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מורים מתבקשים להציג פתרונות - באמצעות </a:t>
                      </a:r>
                      <a:r>
                        <a:rPr lang="he-IL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תחרות</a:t>
                      </a: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: כל קבוצה מציגה את המיון שהציעה ושעדיין לא הוצג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במקרה שמתעוררים קשיים, אפשר לפתוח חומר למורה ולהציג את הפתרונות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</a:t>
                      </a:r>
                      <a:r>
                        <a:rPr lang="he-IL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</a:t>
                      </a:r>
                      <a:r>
                        <a:rPr lang="he-IL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דקות: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מורים יעבדו בקבוצות קטנות ויפתרו את המשימה</a:t>
                      </a: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בדרכים שונות</a:t>
                      </a:r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he-IL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 דקות: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הצגת פתרונות של קבוצות</a:t>
                      </a: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שונות</a:t>
                      </a:r>
                      <a:endParaRPr lang="he-IL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הפעלה:</a:t>
                      </a:r>
                      <a:br>
                        <a:rPr lang="en-US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</a:br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פתרון המשימה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א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613088"/>
                  </a:ext>
                </a:extLst>
              </a:tr>
              <a:tr h="882822"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חשוב</a:t>
                      </a: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לבקש מהמורים להשוות בין המיונים השונים</a:t>
                      </a:r>
                      <a:endParaRPr lang="en-US" baseline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  <a:p>
                      <a:pPr algn="r" rtl="1"/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(ר' שאלות לדיון בשקף מס' 4)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 דקות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דיון בבעיות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ב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236680"/>
                  </a:ext>
                </a:extLst>
              </a:tr>
              <a:tr h="353129"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דיון בעקרונות</a:t>
                      </a: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המשימה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8</a:t>
                      </a: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דקות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תעודת זהות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ג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564954"/>
                  </a:ext>
                </a:extLst>
              </a:tr>
              <a:tr h="755831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יצירת שאלות חדשות </a:t>
                      </a:r>
                      <a:r>
                        <a:rPr lang="he-IL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(אופציונלי)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ד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27260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22817BF-B9DA-9282-09C9-9357BE8FD01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023" y="6349673"/>
            <a:ext cx="973505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687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46112" y="1158687"/>
            <a:ext cx="477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800" b="1" dirty="0">
                <a:solidFill>
                  <a:schemeClr val="accent5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הפעלה </a:t>
            </a:r>
            <a:b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</a:br>
            <a:endParaRPr lang="en-US" sz="2800" b="1" dirty="0">
              <a:solidFill>
                <a:srgbClr val="FF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17600" y="6416675"/>
            <a:ext cx="1330504" cy="302683"/>
          </a:xfrm>
        </p:spPr>
        <p:txBody>
          <a:bodyPr/>
          <a:lstStyle/>
          <a:p>
            <a:pPr algn="r"/>
            <a:r>
              <a:rPr lang="en-US" dirty="0"/>
              <a:t>נוצר בדצמבר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50912" y="6416675"/>
            <a:ext cx="4775200" cy="365125"/>
          </a:xfrm>
        </p:spPr>
        <p:txBody>
          <a:bodyPr/>
          <a:lstStyle/>
          <a:p>
            <a:r>
              <a:rPr lang="he-IL" sz="2000" dirty="0"/>
              <a:t>קהילות מאור. מצגות למובילי קהילות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06626" y="6416675"/>
            <a:ext cx="2743200" cy="365125"/>
          </a:xfrm>
        </p:spPr>
        <p:txBody>
          <a:bodyPr/>
          <a:lstStyle/>
          <a:p>
            <a:fld id="{0303281E-C60B-4B2D-A53E-D88413777B3D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91124" y="3885642"/>
            <a:ext cx="95856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b="1" dirty="0">
                <a:solidFill>
                  <a:schemeClr val="accent5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במפגש פא"פ:</a:t>
            </a:r>
          </a:p>
          <a:p>
            <a:pPr algn="r" rtl="1"/>
            <a:r>
              <a:rPr lang="he-IL" dirty="0">
                <a:solidFill>
                  <a:schemeClr val="accent5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מומלץ לעבוד בחדר מחשבים או במחשבים ניידים. הכניסה לפעילות היא באמצעות שליחת קישורים או באמצעות הכניסה לאתר התכנית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  <a:hlinkClick r:id="rId3"/>
              </a:rPr>
              <a:t>https://maor.haifa.ac.il/</a:t>
            </a:r>
            <a:endParaRPr lang="he-IL" dirty="0">
              <a:solidFill>
                <a:schemeClr val="accent5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r" rtl="1"/>
            <a:r>
              <a:rPr lang="he-IL" b="1" dirty="0">
                <a:solidFill>
                  <a:schemeClr val="accent5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במפגש מקוון:</a:t>
            </a:r>
          </a:p>
          <a:p>
            <a:pPr algn="r" rtl="1"/>
            <a:r>
              <a:rPr lang="he-IL" dirty="0">
                <a:solidFill>
                  <a:schemeClr val="accent5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שליחת קישורים באמצעות צ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'</a:t>
            </a:r>
            <a:r>
              <a:rPr lang="he-IL" dirty="0">
                <a:solidFill>
                  <a:schemeClr val="accent5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אט או באמצעות הכניסה לאתר התכנית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  <a:hlinkClick r:id="rId3"/>
              </a:rPr>
              <a:t>https://maor.haifa.ac.il/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919287" y="2537552"/>
            <a:ext cx="2228850" cy="1074876"/>
            <a:chOff x="4919287" y="2537552"/>
            <a:chExt cx="2228850" cy="1074876"/>
          </a:xfrm>
        </p:grpSpPr>
        <p:sp>
          <p:nvSpPr>
            <p:cNvPr id="16" name="TextBox 15">
              <a:hlinkClick r:id="rId4"/>
            </p:cNvPr>
            <p:cNvSpPr txBox="1"/>
            <p:nvPr/>
          </p:nvSpPr>
          <p:spPr>
            <a:xfrm>
              <a:off x="5342590" y="2537552"/>
              <a:ext cx="1382244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algn="r" rtl="1">
                <a:buClr>
                  <a:schemeClr val="accent1"/>
                </a:buClr>
                <a:buSzPts val="1800"/>
                <a:buFont typeface="Sniglet"/>
                <a:buNone/>
                <a:defRPr sz="2400" b="1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isha" panose="020B0502040204020203" pitchFamily="34" charset="-79"/>
                  <a:ea typeface="Sniglet"/>
                  <a:cs typeface="Gisha" panose="020B0502040204020203" pitchFamily="34" charset="-79"/>
                  <a:sym typeface="Sniglet"/>
                </a:defRPr>
              </a:lvl1pPr>
              <a:lvl2pPr>
                <a:buClr>
                  <a:schemeClr val="accent1"/>
                </a:buClr>
                <a:buSzPts val="1800"/>
                <a:buFont typeface="Sniglet"/>
                <a:buNone/>
                <a:defRPr sz="1800">
                  <a:solidFill>
                    <a:schemeClr val="accent1"/>
                  </a:solidFill>
                  <a:latin typeface="Sniglet"/>
                  <a:ea typeface="Sniglet"/>
                  <a:cs typeface="Sniglet"/>
                  <a:sym typeface="Sniglet"/>
                </a:defRPr>
              </a:lvl2pPr>
              <a:lvl3pPr>
                <a:buClr>
                  <a:schemeClr val="accent1"/>
                </a:buClr>
                <a:buSzPts val="1800"/>
                <a:buFont typeface="Sniglet"/>
                <a:buNone/>
                <a:defRPr sz="1800">
                  <a:solidFill>
                    <a:schemeClr val="accent1"/>
                  </a:solidFill>
                  <a:latin typeface="Sniglet"/>
                  <a:ea typeface="Sniglet"/>
                  <a:cs typeface="Sniglet"/>
                  <a:sym typeface="Sniglet"/>
                </a:defRPr>
              </a:lvl3pPr>
              <a:lvl4pPr>
                <a:buClr>
                  <a:schemeClr val="accent1"/>
                </a:buClr>
                <a:buSzPts val="1800"/>
                <a:buFont typeface="Sniglet"/>
                <a:buNone/>
                <a:defRPr sz="1800">
                  <a:solidFill>
                    <a:schemeClr val="accent1"/>
                  </a:solidFill>
                  <a:latin typeface="Sniglet"/>
                  <a:ea typeface="Sniglet"/>
                  <a:cs typeface="Sniglet"/>
                  <a:sym typeface="Sniglet"/>
                </a:defRPr>
              </a:lvl4pPr>
              <a:lvl5pPr>
                <a:buClr>
                  <a:schemeClr val="accent1"/>
                </a:buClr>
                <a:buSzPts val="1800"/>
                <a:buFont typeface="Sniglet"/>
                <a:buNone/>
                <a:defRPr sz="1800">
                  <a:solidFill>
                    <a:schemeClr val="accent1"/>
                  </a:solidFill>
                  <a:latin typeface="Sniglet"/>
                  <a:ea typeface="Sniglet"/>
                  <a:cs typeface="Sniglet"/>
                  <a:sym typeface="Sniglet"/>
                </a:defRPr>
              </a:lvl5pPr>
              <a:lvl6pPr>
                <a:buClr>
                  <a:schemeClr val="accent1"/>
                </a:buClr>
                <a:buSzPts val="1800"/>
                <a:buFont typeface="Sniglet"/>
                <a:buNone/>
                <a:defRPr sz="1800">
                  <a:solidFill>
                    <a:schemeClr val="accent1"/>
                  </a:solidFill>
                  <a:latin typeface="Sniglet"/>
                  <a:ea typeface="Sniglet"/>
                  <a:cs typeface="Sniglet"/>
                  <a:sym typeface="Sniglet"/>
                </a:defRPr>
              </a:lvl6pPr>
              <a:lvl7pPr>
                <a:buClr>
                  <a:schemeClr val="accent1"/>
                </a:buClr>
                <a:buSzPts val="1800"/>
                <a:buFont typeface="Sniglet"/>
                <a:buNone/>
                <a:defRPr sz="1800">
                  <a:solidFill>
                    <a:schemeClr val="accent1"/>
                  </a:solidFill>
                  <a:latin typeface="Sniglet"/>
                  <a:ea typeface="Sniglet"/>
                  <a:cs typeface="Sniglet"/>
                  <a:sym typeface="Sniglet"/>
                </a:defRPr>
              </a:lvl7pPr>
              <a:lvl8pPr>
                <a:buClr>
                  <a:schemeClr val="accent1"/>
                </a:buClr>
                <a:buSzPts val="1800"/>
                <a:buFont typeface="Sniglet"/>
                <a:buNone/>
                <a:defRPr sz="1800">
                  <a:solidFill>
                    <a:schemeClr val="accent1"/>
                  </a:solidFill>
                  <a:latin typeface="Sniglet"/>
                  <a:ea typeface="Sniglet"/>
                  <a:cs typeface="Sniglet"/>
                  <a:sym typeface="Sniglet"/>
                </a:defRPr>
              </a:lvl8pPr>
              <a:lvl9pPr>
                <a:buClr>
                  <a:schemeClr val="accent1"/>
                </a:buClr>
                <a:buSzPts val="1800"/>
                <a:buFont typeface="Sniglet"/>
                <a:buNone/>
                <a:defRPr sz="1800">
                  <a:solidFill>
                    <a:schemeClr val="accent1"/>
                  </a:solidFill>
                  <a:latin typeface="Sniglet"/>
                  <a:ea typeface="Sniglet"/>
                  <a:cs typeface="Sniglet"/>
                  <a:sym typeface="Sniglet"/>
                </a:defRPr>
              </a:lvl9pPr>
            </a:lstStyle>
            <a:p>
              <a:pPr algn="ctr"/>
              <a:r>
                <a:rPr lang="he-IL" sz="2800" dirty="0">
                  <a:solidFill>
                    <a:schemeClr val="accent1">
                      <a:lumMod val="75000"/>
                    </a:schemeClr>
                  </a:solidFill>
                </a:rPr>
                <a:t>משימה</a:t>
              </a:r>
              <a:endParaRPr lang="en-US" sz="2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pic>
          <p:nvPicPr>
            <p:cNvPr id="7" name="Picture 6">
              <a:hlinkClick r:id="rId4"/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919287" y="3040928"/>
              <a:ext cx="2228850" cy="571500"/>
            </a:xfrm>
            <a:prstGeom prst="rect">
              <a:avLst/>
            </a:prstGeom>
          </p:spPr>
        </p:pic>
      </p:grpSp>
      <p:sp>
        <p:nvSpPr>
          <p:cNvPr id="24" name="כותרת 1">
            <a:extLst>
              <a:ext uri="{FF2B5EF4-FFF2-40B4-BE49-F238E27FC236}">
                <a16:creationId xmlns:a16="http://schemas.microsoft.com/office/drawing/2014/main" id="{8943D691-BBCF-421F-888B-C1A66DACF1AD}"/>
              </a:ext>
            </a:extLst>
          </p:cNvPr>
          <p:cNvSpPr txBox="1">
            <a:spLocks/>
          </p:cNvSpPr>
          <p:nvPr/>
        </p:nvSpPr>
        <p:spPr>
          <a:xfrm>
            <a:off x="1536096" y="18696"/>
            <a:ext cx="9604833" cy="715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746125" indent="-746125" algn="ctr">
              <a:lnSpc>
                <a:spcPct val="90000"/>
              </a:lnSpc>
              <a:spcBef>
                <a:spcPct val="0"/>
              </a:spcBef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defRPr>
            </a:lvl1pPr>
          </a:lstStyle>
          <a:p>
            <a:pPr marL="0" indent="0" rtl="1"/>
            <a:r>
              <a:rPr lang="he-IL" sz="1800" dirty="0">
                <a:solidFill>
                  <a:schemeClr val="accent1">
                    <a:lumMod val="50000"/>
                  </a:schemeClr>
                </a:solidFill>
              </a:rPr>
              <a:t>מיון מערכות משוואות</a:t>
            </a:r>
          </a:p>
          <a:p>
            <a:pPr marL="0" indent="0" rtl="1"/>
            <a:r>
              <a:rPr lang="he-IL" sz="1800" dirty="0">
                <a:solidFill>
                  <a:srgbClr val="00B050"/>
                </a:solidFill>
              </a:rPr>
              <a:t>פתרון מערכת משוואות ממעלה ראשונה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ACE513-F4CF-E08C-588B-936520F19303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023" y="6349673"/>
            <a:ext cx="973505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043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4267"/>
            <a:ext cx="10515600" cy="796925"/>
          </a:xfrm>
        </p:spPr>
        <p:txBody>
          <a:bodyPr/>
          <a:lstStyle/>
          <a:p>
            <a:pPr algn="r" rtl="1"/>
            <a:r>
              <a:rPr lang="he-IL" dirty="0">
                <a:solidFill>
                  <a:schemeClr val="accent1">
                    <a:lumMod val="75000"/>
                  </a:schemeClr>
                </a:solidFill>
              </a:rPr>
              <a:t>דיון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7911" y="1409611"/>
            <a:ext cx="8615947" cy="4229630"/>
          </a:xfrm>
        </p:spPr>
        <p:txBody>
          <a:bodyPr>
            <a:normAutofit fontScale="92500" lnSpcReduction="20000"/>
          </a:bodyPr>
          <a:lstStyle/>
          <a:p>
            <a:r>
              <a:rPr lang="he-IL" dirty="0"/>
              <a:t>מה תלמידים לומדים באמצעות המשימה? </a:t>
            </a:r>
          </a:p>
          <a:p>
            <a:r>
              <a:rPr lang="he-IL" dirty="0"/>
              <a:t>אילו מושגים מתמטיים עיקריים תלמידים צריכים לדעת על מנת להצליח בפתרון?</a:t>
            </a:r>
          </a:p>
          <a:p>
            <a:r>
              <a:rPr lang="he-IL" dirty="0"/>
              <a:t>לאיזו שכבת גיל מתאימה המשימה?</a:t>
            </a:r>
          </a:p>
          <a:p>
            <a:r>
              <a:rPr lang="he-IL" dirty="0"/>
              <a:t>אילו מיומנויות מתפתחות?</a:t>
            </a:r>
          </a:p>
          <a:p>
            <a:r>
              <a:rPr lang="he-IL" dirty="0"/>
              <a:t>מהם הדגשים במשימה שמתאימים לתכנית הלימודים החדשה בחט"ע?</a:t>
            </a:r>
          </a:p>
          <a:p>
            <a:r>
              <a:rPr lang="he-IL" dirty="0"/>
              <a:t>מה התפקיד של התוכן החוץ מתמטי בפתרון הבעיה?</a:t>
            </a:r>
          </a:p>
          <a:p>
            <a:r>
              <a:rPr lang="he-IL" dirty="0"/>
              <a:t>מהו השוני בין שתי הרמות?</a:t>
            </a:r>
          </a:p>
          <a:p>
            <a:r>
              <a:rPr lang="he-IL" dirty="0"/>
              <a:t>איך הייתם מפעילים את הבעיות בכיתות?</a:t>
            </a:r>
          </a:p>
          <a:p>
            <a:r>
              <a:rPr lang="he-IL" dirty="0"/>
              <a:t>אילו קשיים צפויים לעלות במהלך הפתרון בקרב התלמידים?</a:t>
            </a:r>
            <a:endParaRPr lang="en-US" dirty="0"/>
          </a:p>
          <a:p>
            <a:r>
              <a:rPr lang="he-IL" dirty="0"/>
              <a:t>מה דעתכם על המשימות? – הערות נוספות</a:t>
            </a:r>
          </a:p>
          <a:p>
            <a:r>
              <a:rPr lang="he-IL" dirty="0"/>
              <a:t>אילו שאלות נוספות הייתם מציגים לתלמידים?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7600" y="6354233"/>
            <a:ext cx="1379415" cy="365125"/>
          </a:xfrm>
        </p:spPr>
        <p:txBody>
          <a:bodyPr/>
          <a:lstStyle/>
          <a:p>
            <a:pPr algn="r"/>
            <a:r>
              <a:rPr lang="en-US" dirty="0"/>
              <a:t>נוצר בדצמבר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4</a:t>
            </a:fld>
            <a:endParaRPr lang="en-US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8943D691-BBCF-421F-888B-C1A66DACF1AD}"/>
              </a:ext>
            </a:extLst>
          </p:cNvPr>
          <p:cNvSpPr txBox="1">
            <a:spLocks/>
          </p:cNvSpPr>
          <p:nvPr/>
        </p:nvSpPr>
        <p:spPr>
          <a:xfrm>
            <a:off x="1536096" y="18696"/>
            <a:ext cx="9604833" cy="715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746125" indent="-746125" algn="ctr">
              <a:lnSpc>
                <a:spcPct val="90000"/>
              </a:lnSpc>
              <a:spcBef>
                <a:spcPct val="0"/>
              </a:spcBef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defRPr>
            </a:lvl1pPr>
          </a:lstStyle>
          <a:p>
            <a:pPr marL="0" indent="0" rtl="1"/>
            <a:r>
              <a:rPr lang="he-IL" sz="1800" dirty="0">
                <a:solidFill>
                  <a:schemeClr val="accent1">
                    <a:lumMod val="50000"/>
                  </a:schemeClr>
                </a:solidFill>
              </a:rPr>
              <a:t>מיון מערכות משוואות</a:t>
            </a:r>
          </a:p>
          <a:p>
            <a:pPr marL="0" indent="0" rtl="1"/>
            <a:r>
              <a:rPr lang="he-IL" sz="1800" dirty="0">
                <a:solidFill>
                  <a:srgbClr val="00B050"/>
                </a:solidFill>
              </a:rPr>
              <a:t>פתרון מערכת משוואות ממעלה ראשונה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B83D61-1FE8-B9A7-83E0-87B1768F303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023" y="6349673"/>
            <a:ext cx="973505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6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67" y="751557"/>
            <a:ext cx="10515600" cy="796925"/>
          </a:xfrm>
        </p:spPr>
        <p:txBody>
          <a:bodyPr/>
          <a:lstStyle/>
          <a:p>
            <a:r>
              <a:rPr lang="he-IL" dirty="0"/>
              <a:t>סיכום – תעודת זהות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930986"/>
              </p:ext>
            </p:extLst>
          </p:nvPr>
        </p:nvGraphicFramePr>
        <p:xfrm>
          <a:off x="1536096" y="1858146"/>
          <a:ext cx="9324486" cy="337198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267345">
                  <a:extLst>
                    <a:ext uri="{9D8B030D-6E8A-4147-A177-3AD203B41FA5}">
                      <a16:colId xmlns:a16="http://schemas.microsoft.com/office/drawing/2014/main" val="1428398406"/>
                    </a:ext>
                  </a:extLst>
                </a:gridCol>
                <a:gridCol w="3057141">
                  <a:extLst>
                    <a:ext uri="{9D8B030D-6E8A-4147-A177-3AD203B41FA5}">
                      <a16:colId xmlns:a16="http://schemas.microsoft.com/office/drawing/2014/main" val="28888028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פתרון</a:t>
                      </a:r>
                      <a:r>
                        <a:rPr lang="he-IL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מערכת משוואות ממעלה ראשונה</a:t>
                      </a:r>
                      <a:endParaRPr lang="en-US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נושא מתכנית הלימודים</a:t>
                      </a:r>
                      <a:endParaRPr lang="en-US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29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ח</a:t>
                      </a:r>
                      <a:r>
                        <a:rPr lang="en-US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'</a:t>
                      </a:r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, ט</a:t>
                      </a:r>
                      <a:r>
                        <a:rPr lang="en-US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'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כיתה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10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עד 45 דקות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זמן נדרש ליישום המשימה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450124"/>
                  </a:ext>
                </a:extLst>
              </a:tr>
              <a:tr h="979301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תכונות של גרף של</a:t>
                      </a: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פונקציה קווית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פתרון מערכת משוואות ממעלה ראשונה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ידע ומיומנויות מתמטיים הנדרשים לפתרון המשימה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552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משימה פתוחה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דרכים שונות למיון פריטים לפי בחירה של תלמיד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אוריינות קונטקסטואלית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1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העמקה וחידוד ההבנה של הקשר בין מספר הפתרונות של מערכת משוואות למצב הדדי בין שני ישרים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ידע ומיומנויות שהמשימה יכולה</a:t>
                      </a:r>
                      <a:r>
                        <a:rPr lang="he-IL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לקדם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869118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7600" y="6354233"/>
            <a:ext cx="1320800" cy="365125"/>
          </a:xfrm>
        </p:spPr>
        <p:txBody>
          <a:bodyPr/>
          <a:lstStyle/>
          <a:p>
            <a:pPr algn="r"/>
            <a:r>
              <a:rPr lang="en-US" dirty="0"/>
              <a:t>נוצר בדצמבר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/>
              <a:t>קהילות מאור. מצגות למובילי קהילות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>
            <a:hlinkClick r:id="rId3"/>
          </p:cNvPr>
          <p:cNvSpPr txBox="1"/>
          <p:nvPr/>
        </p:nvSpPr>
        <p:spPr>
          <a:xfrm>
            <a:off x="5106867" y="5601978"/>
            <a:ext cx="2197191" cy="5396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algn="r" rtl="1">
              <a:buClr>
                <a:schemeClr val="accent1"/>
              </a:buClr>
              <a:buSzPts val="1800"/>
              <a:buFont typeface="Sniglet"/>
              <a:buNone/>
              <a:defRPr sz="28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Sniglet"/>
                <a:cs typeface="Gisha" panose="020B0502040204020203" pitchFamily="34" charset="-79"/>
              </a:defRPr>
            </a:lvl1pPr>
            <a:lvl2pPr>
              <a:buClr>
                <a:schemeClr val="accent1"/>
              </a:buClr>
              <a:buSzPts val="1800"/>
              <a:buFont typeface="Sniglet"/>
              <a:buNone/>
              <a:defRPr>
                <a:solidFill>
                  <a:schemeClr val="accent1"/>
                </a:solidFill>
                <a:latin typeface="Sniglet"/>
                <a:ea typeface="Sniglet"/>
                <a:cs typeface="Sniglet"/>
              </a:defRPr>
            </a:lvl2pPr>
            <a:lvl3pPr>
              <a:buClr>
                <a:schemeClr val="accent1"/>
              </a:buClr>
              <a:buSzPts val="1800"/>
              <a:buFont typeface="Sniglet"/>
              <a:buNone/>
              <a:defRPr>
                <a:solidFill>
                  <a:schemeClr val="accent1"/>
                </a:solidFill>
                <a:latin typeface="Sniglet"/>
                <a:ea typeface="Sniglet"/>
                <a:cs typeface="Sniglet"/>
              </a:defRPr>
            </a:lvl3pPr>
            <a:lvl4pPr>
              <a:buClr>
                <a:schemeClr val="accent1"/>
              </a:buClr>
              <a:buSzPts val="1800"/>
              <a:buFont typeface="Sniglet"/>
              <a:buNone/>
              <a:defRPr>
                <a:solidFill>
                  <a:schemeClr val="accent1"/>
                </a:solidFill>
                <a:latin typeface="Sniglet"/>
                <a:ea typeface="Sniglet"/>
                <a:cs typeface="Sniglet"/>
              </a:defRPr>
            </a:lvl4pPr>
            <a:lvl5pPr>
              <a:buClr>
                <a:schemeClr val="accent1"/>
              </a:buClr>
              <a:buSzPts val="1800"/>
              <a:buFont typeface="Sniglet"/>
              <a:buNone/>
              <a:defRPr>
                <a:solidFill>
                  <a:schemeClr val="accent1"/>
                </a:solidFill>
                <a:latin typeface="Sniglet"/>
                <a:ea typeface="Sniglet"/>
                <a:cs typeface="Sniglet"/>
              </a:defRPr>
            </a:lvl5pPr>
            <a:lvl6pPr>
              <a:buClr>
                <a:schemeClr val="accent1"/>
              </a:buClr>
              <a:buSzPts val="1800"/>
              <a:buFont typeface="Sniglet"/>
              <a:buNone/>
              <a:defRPr>
                <a:solidFill>
                  <a:schemeClr val="accent1"/>
                </a:solidFill>
                <a:latin typeface="Sniglet"/>
                <a:ea typeface="Sniglet"/>
                <a:cs typeface="Sniglet"/>
              </a:defRPr>
            </a:lvl6pPr>
            <a:lvl7pPr>
              <a:buClr>
                <a:schemeClr val="accent1"/>
              </a:buClr>
              <a:buSzPts val="1800"/>
              <a:buFont typeface="Sniglet"/>
              <a:buNone/>
              <a:defRPr>
                <a:solidFill>
                  <a:schemeClr val="accent1"/>
                </a:solidFill>
                <a:latin typeface="Sniglet"/>
                <a:ea typeface="Sniglet"/>
                <a:cs typeface="Sniglet"/>
              </a:defRPr>
            </a:lvl7pPr>
            <a:lvl8pPr>
              <a:buClr>
                <a:schemeClr val="accent1"/>
              </a:buClr>
              <a:buSzPts val="1800"/>
              <a:buFont typeface="Sniglet"/>
              <a:buNone/>
              <a:defRPr>
                <a:solidFill>
                  <a:schemeClr val="accent1"/>
                </a:solidFill>
                <a:latin typeface="Sniglet"/>
                <a:ea typeface="Sniglet"/>
                <a:cs typeface="Sniglet"/>
              </a:defRPr>
            </a:lvl8pPr>
            <a:lvl9pPr>
              <a:buClr>
                <a:schemeClr val="accent1"/>
              </a:buClr>
              <a:buSzPts val="1800"/>
              <a:buFont typeface="Sniglet"/>
              <a:buNone/>
              <a:defRPr>
                <a:solidFill>
                  <a:schemeClr val="accent1"/>
                </a:solidFill>
                <a:latin typeface="Sniglet"/>
                <a:ea typeface="Sniglet"/>
                <a:cs typeface="Sniglet"/>
              </a:defRPr>
            </a:lvl9pPr>
          </a:lstStyle>
          <a:p>
            <a:pPr algn="ctr"/>
            <a:r>
              <a:rPr lang="he-IL" sz="2400" dirty="0"/>
              <a:t>הנחיות למורים</a:t>
            </a:r>
            <a:endParaRPr lang="en-US" sz="2400" dirty="0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8943D691-BBCF-421F-888B-C1A66DACF1AD}"/>
              </a:ext>
            </a:extLst>
          </p:cNvPr>
          <p:cNvSpPr txBox="1">
            <a:spLocks/>
          </p:cNvSpPr>
          <p:nvPr/>
        </p:nvSpPr>
        <p:spPr>
          <a:xfrm>
            <a:off x="1536096" y="18696"/>
            <a:ext cx="9604833" cy="715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746125" indent="-746125" algn="ctr">
              <a:lnSpc>
                <a:spcPct val="90000"/>
              </a:lnSpc>
              <a:spcBef>
                <a:spcPct val="0"/>
              </a:spcBef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defRPr>
            </a:lvl1pPr>
          </a:lstStyle>
          <a:p>
            <a:pPr marL="0" indent="0" rtl="1"/>
            <a:r>
              <a:rPr lang="he-IL" sz="1800" dirty="0">
                <a:solidFill>
                  <a:schemeClr val="accent1">
                    <a:lumMod val="50000"/>
                  </a:schemeClr>
                </a:solidFill>
              </a:rPr>
              <a:t>מיון מערכות משוואות</a:t>
            </a:r>
          </a:p>
          <a:p>
            <a:pPr marL="0" indent="0" rtl="1"/>
            <a:r>
              <a:rPr lang="he-IL" sz="1800" dirty="0">
                <a:solidFill>
                  <a:srgbClr val="00B050"/>
                </a:solidFill>
              </a:rPr>
              <a:t>פתרון מערכת משוואות ממעלה ראשונה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829324-B697-D1F5-E3E4-14341CC0C5D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023" y="6349673"/>
            <a:ext cx="973505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600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533" y="650344"/>
            <a:ext cx="10515600" cy="796925"/>
          </a:xfrm>
        </p:spPr>
        <p:txBody>
          <a:bodyPr/>
          <a:lstStyle/>
          <a:p>
            <a:r>
              <a:rPr lang="he-IL" dirty="0"/>
              <a:t>מבט לתכנית הלימודים החדשה בחט"ע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533" y="1629832"/>
            <a:ext cx="10515600" cy="4906963"/>
          </a:xfrm>
        </p:spPr>
        <p:txBody>
          <a:bodyPr/>
          <a:lstStyle/>
          <a:p>
            <a:endParaRPr lang="he-IL" dirty="0"/>
          </a:p>
          <a:p>
            <a:r>
              <a:rPr lang="he-IL" dirty="0"/>
              <a:t>פתרון מערכת משוואות ממעלה ראשונה</a:t>
            </a:r>
          </a:p>
          <a:p>
            <a:r>
              <a:rPr lang="he-IL" dirty="0"/>
              <a:t>משימת מיון</a:t>
            </a:r>
          </a:p>
          <a:p>
            <a:r>
              <a:rPr lang="he-IL" dirty="0">
                <a:solidFill>
                  <a:schemeClr val="accent5">
                    <a:lumMod val="75000"/>
                  </a:schemeClr>
                </a:solidFill>
              </a:rPr>
              <a:t>העמקה וחידוד ההבנה של הקשר בין מספר הפתרונות של מערכת משוואות למצב הדדי בין שני ישרים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he-IL" dirty="0"/>
              <a:t>ריבוי דרכים לפתרון</a:t>
            </a:r>
          </a:p>
          <a:p>
            <a:r>
              <a:rPr lang="he-IL" dirty="0"/>
              <a:t>שימוש ביישומון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7600" y="6354233"/>
            <a:ext cx="1426308" cy="365125"/>
          </a:xfrm>
        </p:spPr>
        <p:txBody>
          <a:bodyPr/>
          <a:lstStyle/>
          <a:p>
            <a:r>
              <a:rPr lang="en-US" dirty="0"/>
              <a:t>נוצר בדצמבר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קהילות מאור. מצגות למובילי קהילות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281E-C60B-4B2D-A53E-D88413777B3D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235" y="4973845"/>
            <a:ext cx="871061" cy="1041024"/>
          </a:xfrm>
          <a:prstGeom prst="rect">
            <a:avLst/>
          </a:prstGeom>
        </p:spPr>
      </p:pic>
      <p:sp>
        <p:nvSpPr>
          <p:cNvPr id="16" name="כותרת 1">
            <a:extLst>
              <a:ext uri="{FF2B5EF4-FFF2-40B4-BE49-F238E27FC236}">
                <a16:creationId xmlns:a16="http://schemas.microsoft.com/office/drawing/2014/main" id="{8943D691-BBCF-421F-888B-C1A66DACF1AD}"/>
              </a:ext>
            </a:extLst>
          </p:cNvPr>
          <p:cNvSpPr txBox="1">
            <a:spLocks/>
          </p:cNvSpPr>
          <p:nvPr/>
        </p:nvSpPr>
        <p:spPr>
          <a:xfrm>
            <a:off x="1536096" y="18696"/>
            <a:ext cx="9604833" cy="715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746125" indent="-746125" algn="ctr">
              <a:lnSpc>
                <a:spcPct val="90000"/>
              </a:lnSpc>
              <a:spcBef>
                <a:spcPct val="0"/>
              </a:spcBef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anose="020B0502040204020203" pitchFamily="34" charset="-79"/>
                <a:ea typeface="Tahoma" panose="020B0604030504040204" pitchFamily="34" charset="0"/>
                <a:cs typeface="Gisha" panose="020B0502040204020203" pitchFamily="34" charset="-79"/>
              </a:defRPr>
            </a:lvl1pPr>
          </a:lstStyle>
          <a:p>
            <a:pPr marL="0" indent="0" rtl="1"/>
            <a:r>
              <a:rPr lang="he-IL" sz="1800" dirty="0">
                <a:solidFill>
                  <a:schemeClr val="accent1">
                    <a:lumMod val="50000"/>
                  </a:schemeClr>
                </a:solidFill>
              </a:rPr>
              <a:t>מיון מערכות משוואות</a:t>
            </a:r>
          </a:p>
          <a:p>
            <a:pPr marL="0" indent="0" rtl="1"/>
            <a:r>
              <a:rPr lang="he-IL" sz="1800" dirty="0">
                <a:solidFill>
                  <a:srgbClr val="00B050"/>
                </a:solidFill>
              </a:rPr>
              <a:t>פתרון מערכת משוואות ממעלה ראשונה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CDD9A8-D2FE-3432-2836-338A26B9967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023" y="6349673"/>
            <a:ext cx="973505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820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4855</TotalTime>
  <Words>697</Words>
  <Application>Microsoft Office PowerPoint</Application>
  <PresentationFormat>Widescreen</PresentationFormat>
  <Paragraphs>112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Gisha</vt:lpstr>
      <vt:lpstr>Office Theme</vt:lpstr>
      <vt:lpstr>PowerPoint Presentation</vt:lpstr>
      <vt:lpstr>PowerPoint Presentation</vt:lpstr>
      <vt:lpstr>PowerPoint Presentation</vt:lpstr>
      <vt:lpstr>דיון</vt:lpstr>
      <vt:lpstr>סיכום – תעודת זהות</vt:lpstr>
      <vt:lpstr>מבט לתכנית הלימודים החדשה בחט"ע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Home1</dc:creator>
  <cp:lastModifiedBy>Masha Boriskovsky</cp:lastModifiedBy>
  <cp:revision>64</cp:revision>
  <dcterms:created xsi:type="dcterms:W3CDTF">2023-09-24T07:30:56Z</dcterms:created>
  <dcterms:modified xsi:type="dcterms:W3CDTF">2025-01-20T19:18:38Z</dcterms:modified>
</cp:coreProperties>
</file>